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7" r:id="rId5"/>
    <p:sldId id="261" r:id="rId6"/>
    <p:sldId id="264" r:id="rId7"/>
    <p:sldId id="268" r:id="rId8"/>
    <p:sldId id="280" r:id="rId9"/>
    <p:sldId id="269" r:id="rId10"/>
    <p:sldId id="262" r:id="rId11"/>
    <p:sldId id="274" r:id="rId12"/>
    <p:sldId id="278" r:id="rId13"/>
    <p:sldId id="279" r:id="rId14"/>
    <p:sldId id="276" r:id="rId15"/>
    <p:sldId id="263" r:id="rId16"/>
    <p:sldId id="277" r:id="rId17"/>
    <p:sldId id="265" r:id="rId18"/>
    <p:sldId id="266" r:id="rId19"/>
    <p:sldId id="281" r:id="rId20"/>
    <p:sldId id="282" r:id="rId21"/>
    <p:sldId id="267" r:id="rId22"/>
    <p:sldId id="259" r:id="rId2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3D436-234F-4BFD-B859-ED23119E3F99}" type="datetimeFigureOut">
              <a:rPr lang="es-CL" smtClean="0"/>
              <a:t>07/12/2022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784D4-DB15-4D22-96B7-474F5EB736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392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5"/>
          <p:cNvSpPr>
            <a:spLocks noGrp="1"/>
          </p:cNvSpPr>
          <p:nvPr>
            <p:ph sz="quarter" idx="4"/>
          </p:nvPr>
        </p:nvSpPr>
        <p:spPr>
          <a:xfrm>
            <a:off x="6190938" y="3538330"/>
            <a:ext cx="5162862" cy="143123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s-ES" dirty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05527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93495" y="477786"/>
            <a:ext cx="8374505" cy="946280"/>
          </a:xfrm>
        </p:spPr>
        <p:txBody>
          <a:bodyPr anchor="b">
            <a:noAutofit/>
          </a:bodyPr>
          <a:lstStyle>
            <a:lvl1pPr algn="l">
              <a:defRPr sz="44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7" name="Marcador de contenido 5"/>
          <p:cNvSpPr>
            <a:spLocks noGrp="1"/>
          </p:cNvSpPr>
          <p:nvPr>
            <p:ph sz="quarter" idx="4"/>
          </p:nvPr>
        </p:nvSpPr>
        <p:spPr>
          <a:xfrm>
            <a:off x="553047" y="1815526"/>
            <a:ext cx="11064329" cy="442038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9942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78505" y="530017"/>
            <a:ext cx="9075295" cy="7141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9666" y="1708879"/>
            <a:ext cx="11167672" cy="419724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74880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190938" y="1999053"/>
            <a:ext cx="516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190938" y="3459553"/>
            <a:ext cx="5162862" cy="1502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82248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sv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err="1"/>
              <a:t>VisionConnect</a:t>
            </a:r>
            <a:r>
              <a:rPr lang="es-CL" dirty="0"/>
              <a:t>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6DF55B1-682C-6648-B5D7-235CFA4BDB5A}"/>
              </a:ext>
            </a:extLst>
          </p:cNvPr>
          <p:cNvSpPr txBox="1">
            <a:spLocks/>
          </p:cNvSpPr>
          <p:nvPr/>
        </p:nvSpPr>
        <p:spPr>
          <a:xfrm>
            <a:off x="6190938" y="3042467"/>
            <a:ext cx="5292402" cy="16209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s-CL" sz="1800" dirty="0"/>
          </a:p>
          <a:p>
            <a:pPr>
              <a:lnSpc>
                <a:spcPct val="120000"/>
              </a:lnSpc>
            </a:pPr>
            <a:r>
              <a:rPr lang="es-CL" sz="1800" dirty="0">
                <a:cs typeface="Calibri Light"/>
              </a:rPr>
              <a:t>Estudiantes: Joaquín Gamboa Figueroa </a:t>
            </a:r>
          </a:p>
          <a:p>
            <a:pPr>
              <a:lnSpc>
                <a:spcPct val="120000"/>
              </a:lnSpc>
            </a:pPr>
            <a:r>
              <a:rPr lang="es-CL" sz="1800">
                <a:cs typeface="Calibri Light"/>
              </a:rPr>
              <a:t>                       Aron </a:t>
            </a:r>
            <a:r>
              <a:rPr lang="es-CL" sz="1800" dirty="0">
                <a:cs typeface="Calibri Light"/>
              </a:rPr>
              <a:t>Zapata Molina</a:t>
            </a:r>
            <a:br>
              <a:rPr lang="es-CL" sz="1800" dirty="0">
                <a:cs typeface="Calibri Light"/>
              </a:rPr>
            </a:br>
            <a:r>
              <a:rPr lang="es-CL" sz="1800" dirty="0">
                <a:cs typeface="Calibri Light"/>
              </a:rPr>
              <a:t>Carrera: Ingeniería en informática</a:t>
            </a:r>
            <a:br>
              <a:rPr lang="es-CL" sz="1800" dirty="0">
                <a:cs typeface="Calibri Light"/>
              </a:rPr>
            </a:br>
            <a:r>
              <a:rPr lang="es-CL" sz="1800" dirty="0">
                <a:cs typeface="Calibri Light"/>
              </a:rPr>
              <a:t>Profesor Guía: Patricio </a:t>
            </a:r>
            <a:r>
              <a:rPr lang="es-CL" sz="1800" dirty="0" err="1">
                <a:cs typeface="Calibri Light"/>
              </a:rPr>
              <a:t>Sorich</a:t>
            </a:r>
            <a:r>
              <a:rPr lang="es-CL" sz="1800" dirty="0">
                <a:cs typeface="Calibri Light"/>
              </a:rPr>
              <a:t> Huerta</a:t>
            </a:r>
          </a:p>
          <a:p>
            <a:pPr>
              <a:lnSpc>
                <a:spcPct val="120000"/>
              </a:lnSpc>
            </a:pPr>
            <a:endParaRPr lang="es-CL" sz="1800" dirty="0">
              <a:cs typeface="Calibri Ligh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F8A4E53-3653-10C5-292E-AD10E993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177" y="5521791"/>
            <a:ext cx="1479646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56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82985" y="299110"/>
            <a:ext cx="8374505" cy="946280"/>
          </a:xfrm>
        </p:spPr>
        <p:txBody>
          <a:bodyPr/>
          <a:lstStyle/>
          <a:p>
            <a:r>
              <a:rPr lang="es-CL" dirty="0"/>
              <a:t>Herramienta de gestión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4"/>
          </p:nvPr>
        </p:nvSpPr>
        <p:spPr>
          <a:xfrm>
            <a:off x="973317" y="1233053"/>
            <a:ext cx="10433807" cy="363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s-CL" b="1" dirty="0"/>
              <a:t>Sprint 3</a:t>
            </a:r>
          </a:p>
          <a:p>
            <a:pPr marL="0" indent="0">
              <a:buNone/>
            </a:pPr>
            <a:r>
              <a:rPr lang="es-CL" dirty="0"/>
              <a:t>	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F8A4E53-3653-10C5-292E-AD10E993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23" y="5612610"/>
            <a:ext cx="1479646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1F98F93-1D5E-0B07-76F8-FAE8156DC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316" y="1620078"/>
            <a:ext cx="9161283" cy="48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00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82985" y="299110"/>
            <a:ext cx="8374505" cy="946280"/>
          </a:xfrm>
        </p:spPr>
        <p:txBody>
          <a:bodyPr/>
          <a:lstStyle/>
          <a:p>
            <a:pPr algn="ctr"/>
            <a:r>
              <a:rPr lang="es-CL" dirty="0"/>
              <a:t>HERRAMIENTA DE GESTIÓN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4"/>
          </p:nvPr>
        </p:nvSpPr>
        <p:spPr>
          <a:xfrm>
            <a:off x="810194" y="1607534"/>
            <a:ext cx="10433807" cy="363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CL" dirty="0"/>
              <a:t>Herramienta De Gestión.</a:t>
            </a:r>
          </a:p>
          <a:p>
            <a:pPr>
              <a:buFontTx/>
              <a:buChar char="-"/>
            </a:pPr>
            <a:r>
              <a:rPr lang="es-CL" dirty="0"/>
              <a:t>Características.</a:t>
            </a:r>
          </a:p>
          <a:p>
            <a:pPr marL="0" indent="0">
              <a:buNone/>
            </a:pPr>
            <a:r>
              <a:rPr lang="es-CL" dirty="0"/>
              <a:t>	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F8A4E53-3653-10C5-292E-AD10E993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23" y="5612610"/>
            <a:ext cx="1479646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A939617-2768-FE5C-55E2-9386FF199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227" y="3977853"/>
            <a:ext cx="8199545" cy="107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623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82985" y="299110"/>
            <a:ext cx="8374505" cy="946280"/>
          </a:xfrm>
        </p:spPr>
        <p:txBody>
          <a:bodyPr/>
          <a:lstStyle/>
          <a:p>
            <a:pPr algn="ctr"/>
            <a:r>
              <a:rPr lang="es-CL" dirty="0"/>
              <a:t>ARQUITECTURA DE DESARROLLO</a:t>
            </a:r>
          </a:p>
        </p:txBody>
      </p:sp>
      <p:pic>
        <p:nvPicPr>
          <p:cNvPr id="8" name="Marcador de contenido 7" descr="Usuarios con relleno sólido">
            <a:extLst>
              <a:ext uri="{FF2B5EF4-FFF2-40B4-BE49-F238E27FC236}">
                <a16:creationId xmlns:a16="http://schemas.microsoft.com/office/drawing/2014/main" id="{E0646609-BB01-A946-CD31-1DC204CA6F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302" y="5457245"/>
            <a:ext cx="670989" cy="670989"/>
          </a:xfr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F8A4E53-3653-10C5-292E-AD10E993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23" y="5612610"/>
            <a:ext cx="1479646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5A5BC6F-6029-8AA5-C129-88B00D8D9216}"/>
              </a:ext>
            </a:extLst>
          </p:cNvPr>
          <p:cNvCxnSpPr>
            <a:cxnSpLocks/>
          </p:cNvCxnSpPr>
          <p:nvPr/>
        </p:nvCxnSpPr>
        <p:spPr>
          <a:xfrm flipV="1">
            <a:off x="1026613" y="3926225"/>
            <a:ext cx="0" cy="1592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mazon Route 53 | AWS News Blog">
            <a:extLst>
              <a:ext uri="{FF2B5EF4-FFF2-40B4-BE49-F238E27FC236}">
                <a16:creationId xmlns:a16="http://schemas.microsoft.com/office/drawing/2014/main" id="{831D9962-C551-EE7A-920E-5929511C4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58" y="3013050"/>
            <a:ext cx="859710" cy="87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ws rds&quot; Icon - Download for free – Iconduck">
            <a:extLst>
              <a:ext uri="{FF2B5EF4-FFF2-40B4-BE49-F238E27FC236}">
                <a16:creationId xmlns:a16="http://schemas.microsoft.com/office/drawing/2014/main" id="{7B55010B-9C91-3DD4-2697-14EE27A18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708" y="2522714"/>
            <a:ext cx="572916" cy="64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AC2FD8B-640E-6426-2A56-1A8A2BE6B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203" y="4949021"/>
            <a:ext cx="920645" cy="92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nternet Gateway | AWS Networking &amp; Content Delivery">
            <a:extLst>
              <a:ext uri="{FF2B5EF4-FFF2-40B4-BE49-F238E27FC236}">
                <a16:creationId xmlns:a16="http://schemas.microsoft.com/office/drawing/2014/main" id="{F3FC7F39-07D5-AC1E-BC05-DEA2C1F2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352" y="3647599"/>
            <a:ext cx="611668" cy="61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ervidor - Iconos gratis de tecnología">
            <a:extLst>
              <a:ext uri="{FF2B5EF4-FFF2-40B4-BE49-F238E27FC236}">
                <a16:creationId xmlns:a16="http://schemas.microsoft.com/office/drawing/2014/main" id="{39F4A709-B1D2-4334-AD0A-410075B3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080" y="3710690"/>
            <a:ext cx="766473" cy="76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WS API Gateway | Pulumi">
            <a:extLst>
              <a:ext uri="{FF2B5EF4-FFF2-40B4-BE49-F238E27FC236}">
                <a16:creationId xmlns:a16="http://schemas.microsoft.com/office/drawing/2014/main" id="{A30240CB-BA1E-FC5E-6770-D7A0EE4C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791" y="4947121"/>
            <a:ext cx="898866" cy="89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A9027C37-3288-E58F-5433-B9A92B4C6A9D}"/>
              </a:ext>
            </a:extLst>
          </p:cNvPr>
          <p:cNvCxnSpPr>
            <a:cxnSpLocks/>
          </p:cNvCxnSpPr>
          <p:nvPr/>
        </p:nvCxnSpPr>
        <p:spPr>
          <a:xfrm>
            <a:off x="1938812" y="1661160"/>
            <a:ext cx="81279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88BD90BC-A86E-0ED7-33F8-03AA88F5003D}"/>
              </a:ext>
            </a:extLst>
          </p:cNvPr>
          <p:cNvCxnSpPr>
            <a:cxnSpLocks/>
          </p:cNvCxnSpPr>
          <p:nvPr/>
        </p:nvCxnSpPr>
        <p:spPr>
          <a:xfrm>
            <a:off x="1938812" y="6087626"/>
            <a:ext cx="81279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26B40A8-8215-D214-3238-9820F82632E1}"/>
              </a:ext>
            </a:extLst>
          </p:cNvPr>
          <p:cNvCxnSpPr>
            <a:cxnSpLocks/>
          </p:cNvCxnSpPr>
          <p:nvPr/>
        </p:nvCxnSpPr>
        <p:spPr>
          <a:xfrm flipV="1">
            <a:off x="1928651" y="1661160"/>
            <a:ext cx="0" cy="4426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DA5D7982-6BB8-6275-47F0-7D93DF2B426F}"/>
              </a:ext>
            </a:extLst>
          </p:cNvPr>
          <p:cNvCxnSpPr>
            <a:cxnSpLocks/>
          </p:cNvCxnSpPr>
          <p:nvPr/>
        </p:nvCxnSpPr>
        <p:spPr>
          <a:xfrm flipV="1">
            <a:off x="10066723" y="1661160"/>
            <a:ext cx="0" cy="4426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curvado 30">
            <a:extLst>
              <a:ext uri="{FF2B5EF4-FFF2-40B4-BE49-F238E27FC236}">
                <a16:creationId xmlns:a16="http://schemas.microsoft.com/office/drawing/2014/main" id="{EBCE823F-7D6D-C9A1-6C7F-E34CADD4672B}"/>
              </a:ext>
            </a:extLst>
          </p:cNvPr>
          <p:cNvCxnSpPr>
            <a:cxnSpLocks/>
            <a:stCxn id="2050" idx="3"/>
            <a:endCxn id="2060" idx="1"/>
          </p:cNvCxnSpPr>
          <p:nvPr/>
        </p:nvCxnSpPr>
        <p:spPr>
          <a:xfrm>
            <a:off x="1456468" y="3449985"/>
            <a:ext cx="617884" cy="5034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CE22632-98ED-7598-4B52-32C48C114313}"/>
              </a:ext>
            </a:extLst>
          </p:cNvPr>
          <p:cNvSpPr txBox="1"/>
          <p:nvPr/>
        </p:nvSpPr>
        <p:spPr>
          <a:xfrm>
            <a:off x="1922448" y="1705885"/>
            <a:ext cx="10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VPS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FFCC915-725A-439C-9956-99B5F2C26B4F}"/>
              </a:ext>
            </a:extLst>
          </p:cNvPr>
          <p:cNvCxnSpPr>
            <a:cxnSpLocks/>
          </p:cNvCxnSpPr>
          <p:nvPr/>
        </p:nvCxnSpPr>
        <p:spPr>
          <a:xfrm flipH="1">
            <a:off x="3064624" y="2000245"/>
            <a:ext cx="0" cy="4002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37791722-1973-F5F5-9E19-964F49520780}"/>
              </a:ext>
            </a:extLst>
          </p:cNvPr>
          <p:cNvCxnSpPr>
            <a:cxnSpLocks/>
          </p:cNvCxnSpPr>
          <p:nvPr/>
        </p:nvCxnSpPr>
        <p:spPr>
          <a:xfrm>
            <a:off x="5716384" y="2000245"/>
            <a:ext cx="0" cy="4002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68C9C9B7-F5D1-E312-18CD-AA5BFC9B0275}"/>
              </a:ext>
            </a:extLst>
          </p:cNvPr>
          <p:cNvCxnSpPr>
            <a:cxnSpLocks/>
          </p:cNvCxnSpPr>
          <p:nvPr/>
        </p:nvCxnSpPr>
        <p:spPr>
          <a:xfrm>
            <a:off x="9838804" y="2000245"/>
            <a:ext cx="0" cy="4013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BF2332FF-FF11-CE85-EBC5-60F2AB1F1226}"/>
              </a:ext>
            </a:extLst>
          </p:cNvPr>
          <p:cNvCxnSpPr>
            <a:cxnSpLocks/>
          </p:cNvCxnSpPr>
          <p:nvPr/>
        </p:nvCxnSpPr>
        <p:spPr>
          <a:xfrm>
            <a:off x="7248004" y="2000245"/>
            <a:ext cx="0" cy="403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96DB587-8EC2-D40F-6F66-8BE67EA264E7}"/>
              </a:ext>
            </a:extLst>
          </p:cNvPr>
          <p:cNvSpPr txBox="1"/>
          <p:nvPr/>
        </p:nvSpPr>
        <p:spPr>
          <a:xfrm>
            <a:off x="3559768" y="1612869"/>
            <a:ext cx="172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 err="1"/>
              <a:t>Public</a:t>
            </a:r>
            <a:r>
              <a:rPr lang="es-CL" b="1" dirty="0"/>
              <a:t> </a:t>
            </a:r>
            <a:r>
              <a:rPr lang="es-CL" b="1" dirty="0" err="1"/>
              <a:t>Subnet</a:t>
            </a:r>
            <a:endParaRPr lang="es-CL" b="1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23EEB30C-D88C-873C-24C6-AAE3716DD9CE}"/>
              </a:ext>
            </a:extLst>
          </p:cNvPr>
          <p:cNvSpPr txBox="1"/>
          <p:nvPr/>
        </p:nvSpPr>
        <p:spPr>
          <a:xfrm>
            <a:off x="7763242" y="1604684"/>
            <a:ext cx="172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 err="1"/>
              <a:t>Private</a:t>
            </a:r>
            <a:r>
              <a:rPr lang="es-CL" b="1" dirty="0"/>
              <a:t> </a:t>
            </a:r>
            <a:r>
              <a:rPr lang="es-CL" b="1" dirty="0" err="1"/>
              <a:t>Subnet</a:t>
            </a:r>
            <a:endParaRPr lang="es-CL" b="1" dirty="0"/>
          </a:p>
        </p:txBody>
      </p:sp>
      <p:pic>
        <p:nvPicPr>
          <p:cNvPr id="43" name="Picture 12" descr="Internet Gateway | AWS Networking &amp; Content Delivery">
            <a:extLst>
              <a:ext uri="{FF2B5EF4-FFF2-40B4-BE49-F238E27FC236}">
                <a16:creationId xmlns:a16="http://schemas.microsoft.com/office/drawing/2014/main" id="{ECC725A7-E556-9031-B4D0-5AF5EF908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924" y="3674576"/>
            <a:ext cx="611668" cy="61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WS | Cloud Computing - Servicios de informática en la nube">
            <a:extLst>
              <a:ext uri="{FF2B5EF4-FFF2-40B4-BE49-F238E27FC236}">
                <a16:creationId xmlns:a16="http://schemas.microsoft.com/office/drawing/2014/main" id="{4DAFB90C-C631-F3BC-95DC-E976E5F73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39" y="1624656"/>
            <a:ext cx="1618709" cy="84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82884492-B1BE-6652-C71D-DA5E00EC2A78}"/>
              </a:ext>
            </a:extLst>
          </p:cNvPr>
          <p:cNvSpPr txBox="1"/>
          <p:nvPr/>
        </p:nvSpPr>
        <p:spPr>
          <a:xfrm>
            <a:off x="682904" y="2700094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 err="1"/>
              <a:t>Route</a:t>
            </a:r>
            <a:r>
              <a:rPr lang="es-CL" sz="1200" dirty="0"/>
              <a:t> 53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433557E1-7EBC-A2A1-802A-BECB5723D734}"/>
              </a:ext>
            </a:extLst>
          </p:cNvPr>
          <p:cNvSpPr txBox="1"/>
          <p:nvPr/>
        </p:nvSpPr>
        <p:spPr>
          <a:xfrm>
            <a:off x="2064425" y="3029168"/>
            <a:ext cx="729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200" dirty="0"/>
              <a:t>Internet</a:t>
            </a:r>
          </a:p>
          <a:p>
            <a:pPr algn="ctr"/>
            <a:r>
              <a:rPr lang="es-CL" sz="1200" dirty="0"/>
              <a:t>Gateway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A55D453-4996-3FFC-26D5-651A0B7B50B3}"/>
              </a:ext>
            </a:extLst>
          </p:cNvPr>
          <p:cNvSpPr txBox="1"/>
          <p:nvPr/>
        </p:nvSpPr>
        <p:spPr>
          <a:xfrm>
            <a:off x="4402470" y="3722599"/>
            <a:ext cx="729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200" dirty="0"/>
              <a:t>NAT</a:t>
            </a:r>
          </a:p>
          <a:p>
            <a:pPr algn="ctr"/>
            <a:r>
              <a:rPr lang="es-CL" sz="1200" dirty="0"/>
              <a:t>Gateway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8C979A5-4DBE-F0FC-6475-63F6ECBBE950}"/>
              </a:ext>
            </a:extLst>
          </p:cNvPr>
          <p:cNvSpPr txBox="1"/>
          <p:nvPr/>
        </p:nvSpPr>
        <p:spPr>
          <a:xfrm>
            <a:off x="8024513" y="3301137"/>
            <a:ext cx="862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/>
              <a:t>RDS </a:t>
            </a:r>
          </a:p>
          <a:p>
            <a:pPr algn="ctr"/>
            <a:r>
              <a:rPr lang="es-CL" sz="1200" dirty="0"/>
              <a:t>Proxy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8DD4D77-CD4D-9F68-535D-58BC8B1F376B}"/>
              </a:ext>
            </a:extLst>
          </p:cNvPr>
          <p:cNvSpPr txBox="1"/>
          <p:nvPr/>
        </p:nvSpPr>
        <p:spPr>
          <a:xfrm>
            <a:off x="7880377" y="4673541"/>
            <a:ext cx="125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/>
              <a:t>LAMBDA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254162A6-F498-B0CD-096B-1FF68E7E2009}"/>
              </a:ext>
            </a:extLst>
          </p:cNvPr>
          <p:cNvSpPr txBox="1"/>
          <p:nvPr/>
        </p:nvSpPr>
        <p:spPr>
          <a:xfrm>
            <a:off x="8006526" y="1990875"/>
            <a:ext cx="9999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/>
              <a:t>RDS</a:t>
            </a:r>
            <a:r>
              <a:rPr lang="es-CL" dirty="0"/>
              <a:t> </a:t>
            </a:r>
            <a:endParaRPr lang="es-CL" sz="1200" dirty="0"/>
          </a:p>
          <a:p>
            <a:pPr algn="ctr"/>
            <a:r>
              <a:rPr lang="es-CL" sz="1200" dirty="0"/>
              <a:t>PostgreSQL</a:t>
            </a:r>
          </a:p>
        </p:txBody>
      </p:sp>
      <p:pic>
        <p:nvPicPr>
          <p:cNvPr id="2070" name="Picture 22" descr="Download AWS EC2 Logo PNG and Vector (PDF, SVG, Ai, EPS) Free">
            <a:extLst>
              <a:ext uri="{FF2B5EF4-FFF2-40B4-BE49-F238E27FC236}">
                <a16:creationId xmlns:a16="http://schemas.microsoft.com/office/drawing/2014/main" id="{6F056406-EE06-F445-0BE7-F3EE9E024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978" y="2245584"/>
            <a:ext cx="1173102" cy="8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2ECFD886-838E-8E8A-82DC-A390F3C4DCDB}"/>
              </a:ext>
            </a:extLst>
          </p:cNvPr>
          <p:cNvSpPr txBox="1"/>
          <p:nvPr/>
        </p:nvSpPr>
        <p:spPr>
          <a:xfrm>
            <a:off x="3783132" y="2068706"/>
            <a:ext cx="1020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200" dirty="0" err="1"/>
              <a:t>Instance</a:t>
            </a:r>
            <a:r>
              <a:rPr lang="es-CL" sz="1200" dirty="0"/>
              <a:t> WSS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240C38A-5DDD-6655-F80A-1BBCAAA153A9}"/>
              </a:ext>
            </a:extLst>
          </p:cNvPr>
          <p:cNvSpPr txBox="1"/>
          <p:nvPr/>
        </p:nvSpPr>
        <p:spPr>
          <a:xfrm>
            <a:off x="3427506" y="4665095"/>
            <a:ext cx="151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200" dirty="0"/>
              <a:t>Amazon API Gateway</a:t>
            </a:r>
          </a:p>
        </p:txBody>
      </p:sp>
      <p:cxnSp>
        <p:nvCxnSpPr>
          <p:cNvPr id="55" name="Conector: curvado 54">
            <a:extLst>
              <a:ext uri="{FF2B5EF4-FFF2-40B4-BE49-F238E27FC236}">
                <a16:creationId xmlns:a16="http://schemas.microsoft.com/office/drawing/2014/main" id="{C15811C0-4420-4E34-2138-CA6D2C53BB54}"/>
              </a:ext>
            </a:extLst>
          </p:cNvPr>
          <p:cNvCxnSpPr>
            <a:cxnSpLocks/>
            <a:stCxn id="2060" idx="3"/>
          </p:cNvCxnSpPr>
          <p:nvPr/>
        </p:nvCxnSpPr>
        <p:spPr>
          <a:xfrm flipV="1">
            <a:off x="2686020" y="2745901"/>
            <a:ext cx="1266167" cy="12075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curvado 57">
            <a:extLst>
              <a:ext uri="{FF2B5EF4-FFF2-40B4-BE49-F238E27FC236}">
                <a16:creationId xmlns:a16="http://schemas.microsoft.com/office/drawing/2014/main" id="{1AD3D7A5-9799-2C9B-AA1F-F7E5D6E97499}"/>
              </a:ext>
            </a:extLst>
          </p:cNvPr>
          <p:cNvCxnSpPr>
            <a:cxnSpLocks/>
            <a:stCxn id="2060" idx="3"/>
            <a:endCxn id="2066" idx="1"/>
          </p:cNvCxnSpPr>
          <p:nvPr/>
        </p:nvCxnSpPr>
        <p:spPr>
          <a:xfrm>
            <a:off x="2686020" y="3953433"/>
            <a:ext cx="1070771" cy="144312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Conector: curvado 2047">
            <a:extLst>
              <a:ext uri="{FF2B5EF4-FFF2-40B4-BE49-F238E27FC236}">
                <a16:creationId xmlns:a16="http://schemas.microsoft.com/office/drawing/2014/main" id="{4424DA8B-7137-CF62-6D62-C253BBF798A8}"/>
              </a:ext>
            </a:extLst>
          </p:cNvPr>
          <p:cNvCxnSpPr>
            <a:cxnSpLocks/>
            <a:stCxn id="2066" idx="3"/>
            <a:endCxn id="43" idx="2"/>
          </p:cNvCxnSpPr>
          <p:nvPr/>
        </p:nvCxnSpPr>
        <p:spPr>
          <a:xfrm flipV="1">
            <a:off x="4655657" y="4286244"/>
            <a:ext cx="718101" cy="111031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Conector: curvado 2054">
            <a:extLst>
              <a:ext uri="{FF2B5EF4-FFF2-40B4-BE49-F238E27FC236}">
                <a16:creationId xmlns:a16="http://schemas.microsoft.com/office/drawing/2014/main" id="{7F54B0B5-D7D2-5B62-8318-233930C6C5DA}"/>
              </a:ext>
            </a:extLst>
          </p:cNvPr>
          <p:cNvCxnSpPr>
            <a:cxnSpLocks/>
            <a:endCxn id="43" idx="0"/>
          </p:cNvCxnSpPr>
          <p:nvPr/>
        </p:nvCxnSpPr>
        <p:spPr>
          <a:xfrm rot="16200000" flipH="1">
            <a:off x="4485115" y="2785933"/>
            <a:ext cx="1005128" cy="77215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4" name="Conector recto de flecha 2083">
            <a:extLst>
              <a:ext uri="{FF2B5EF4-FFF2-40B4-BE49-F238E27FC236}">
                <a16:creationId xmlns:a16="http://schemas.microsoft.com/office/drawing/2014/main" id="{F832576C-31BE-7952-65A7-B63EAB187003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5679592" y="3980410"/>
            <a:ext cx="2129889" cy="12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3" name="Conector recto 2092">
            <a:extLst>
              <a:ext uri="{FF2B5EF4-FFF2-40B4-BE49-F238E27FC236}">
                <a16:creationId xmlns:a16="http://schemas.microsoft.com/office/drawing/2014/main" id="{D3446A71-81A2-EFC2-5772-54FDC931E425}"/>
              </a:ext>
            </a:extLst>
          </p:cNvPr>
          <p:cNvCxnSpPr>
            <a:cxnSpLocks/>
          </p:cNvCxnSpPr>
          <p:nvPr/>
        </p:nvCxnSpPr>
        <p:spPr>
          <a:xfrm>
            <a:off x="3063240" y="1996440"/>
            <a:ext cx="2653144" cy="3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5" name="Conector recto 2094">
            <a:extLst>
              <a:ext uri="{FF2B5EF4-FFF2-40B4-BE49-F238E27FC236}">
                <a16:creationId xmlns:a16="http://schemas.microsoft.com/office/drawing/2014/main" id="{1193E047-CF06-94B4-E85E-3941B30E74A8}"/>
              </a:ext>
            </a:extLst>
          </p:cNvPr>
          <p:cNvCxnSpPr/>
          <p:nvPr/>
        </p:nvCxnSpPr>
        <p:spPr>
          <a:xfrm>
            <a:off x="7248004" y="1990875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8" name="Conector recto 2097">
            <a:extLst>
              <a:ext uri="{FF2B5EF4-FFF2-40B4-BE49-F238E27FC236}">
                <a16:creationId xmlns:a16="http://schemas.microsoft.com/office/drawing/2014/main" id="{F41D4159-FF7E-DA38-5FEC-87AA5EDCE854}"/>
              </a:ext>
            </a:extLst>
          </p:cNvPr>
          <p:cNvCxnSpPr>
            <a:cxnSpLocks/>
          </p:cNvCxnSpPr>
          <p:nvPr/>
        </p:nvCxnSpPr>
        <p:spPr>
          <a:xfrm>
            <a:off x="3064624" y="5990515"/>
            <a:ext cx="2651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0" name="Conector recto 2099">
            <a:extLst>
              <a:ext uri="{FF2B5EF4-FFF2-40B4-BE49-F238E27FC236}">
                <a16:creationId xmlns:a16="http://schemas.microsoft.com/office/drawing/2014/main" id="{03C75AD6-80D0-0553-F27B-CFC6B09D5517}"/>
              </a:ext>
            </a:extLst>
          </p:cNvPr>
          <p:cNvCxnSpPr/>
          <p:nvPr/>
        </p:nvCxnSpPr>
        <p:spPr>
          <a:xfrm flipH="1">
            <a:off x="7248004" y="6014467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8" name="Conector recto 2117">
            <a:extLst>
              <a:ext uri="{FF2B5EF4-FFF2-40B4-BE49-F238E27FC236}">
                <a16:creationId xmlns:a16="http://schemas.microsoft.com/office/drawing/2014/main" id="{69737B87-B5AD-9D04-8FB6-B572E6009A46}"/>
              </a:ext>
            </a:extLst>
          </p:cNvPr>
          <p:cNvCxnSpPr>
            <a:cxnSpLocks/>
          </p:cNvCxnSpPr>
          <p:nvPr/>
        </p:nvCxnSpPr>
        <p:spPr>
          <a:xfrm>
            <a:off x="3221405" y="2075217"/>
            <a:ext cx="6423658" cy="27903"/>
          </a:xfrm>
          <a:prstGeom prst="line">
            <a:avLst/>
          </a:prstGeom>
          <a:ln w="9525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19" name="Conector recto 2118">
            <a:extLst>
              <a:ext uri="{FF2B5EF4-FFF2-40B4-BE49-F238E27FC236}">
                <a16:creationId xmlns:a16="http://schemas.microsoft.com/office/drawing/2014/main" id="{C5AE442B-F291-A05C-8223-7CAFED37933F}"/>
              </a:ext>
            </a:extLst>
          </p:cNvPr>
          <p:cNvCxnSpPr>
            <a:cxnSpLocks/>
          </p:cNvCxnSpPr>
          <p:nvPr/>
        </p:nvCxnSpPr>
        <p:spPr>
          <a:xfrm>
            <a:off x="3221403" y="5923317"/>
            <a:ext cx="6478855" cy="0"/>
          </a:xfrm>
          <a:prstGeom prst="line">
            <a:avLst/>
          </a:prstGeom>
          <a:ln w="9525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22" name="Conector recto 2121">
            <a:extLst>
              <a:ext uri="{FF2B5EF4-FFF2-40B4-BE49-F238E27FC236}">
                <a16:creationId xmlns:a16="http://schemas.microsoft.com/office/drawing/2014/main" id="{FA81D0FD-17DC-70DB-EC5D-A901D802E8E9}"/>
              </a:ext>
            </a:extLst>
          </p:cNvPr>
          <p:cNvCxnSpPr>
            <a:cxnSpLocks/>
          </p:cNvCxnSpPr>
          <p:nvPr/>
        </p:nvCxnSpPr>
        <p:spPr>
          <a:xfrm>
            <a:off x="3221404" y="3273234"/>
            <a:ext cx="6423659" cy="0"/>
          </a:xfrm>
          <a:prstGeom prst="line">
            <a:avLst/>
          </a:prstGeom>
          <a:ln w="9525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23" name="Conector recto 2122">
            <a:extLst>
              <a:ext uri="{FF2B5EF4-FFF2-40B4-BE49-F238E27FC236}">
                <a16:creationId xmlns:a16="http://schemas.microsoft.com/office/drawing/2014/main" id="{EC126F89-1C35-E160-EAA0-3E2C1C840E3B}"/>
              </a:ext>
            </a:extLst>
          </p:cNvPr>
          <p:cNvCxnSpPr/>
          <p:nvPr/>
        </p:nvCxnSpPr>
        <p:spPr>
          <a:xfrm>
            <a:off x="3221403" y="4673541"/>
            <a:ext cx="6478855" cy="0"/>
          </a:xfrm>
          <a:prstGeom prst="line">
            <a:avLst/>
          </a:prstGeom>
          <a:ln w="9525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26" name="Conector recto 2125">
            <a:extLst>
              <a:ext uri="{FF2B5EF4-FFF2-40B4-BE49-F238E27FC236}">
                <a16:creationId xmlns:a16="http://schemas.microsoft.com/office/drawing/2014/main" id="{C6707274-A727-3750-0D8D-7E1B7CBF4D0B}"/>
              </a:ext>
            </a:extLst>
          </p:cNvPr>
          <p:cNvCxnSpPr/>
          <p:nvPr/>
        </p:nvCxnSpPr>
        <p:spPr>
          <a:xfrm>
            <a:off x="3221403" y="2075217"/>
            <a:ext cx="0" cy="1198017"/>
          </a:xfrm>
          <a:prstGeom prst="line">
            <a:avLst/>
          </a:prstGeom>
          <a:ln w="9525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27" name="Conector recto 2126">
            <a:extLst>
              <a:ext uri="{FF2B5EF4-FFF2-40B4-BE49-F238E27FC236}">
                <a16:creationId xmlns:a16="http://schemas.microsoft.com/office/drawing/2014/main" id="{6EAF3447-FBEF-33E5-93B9-5147A9A547E4}"/>
              </a:ext>
            </a:extLst>
          </p:cNvPr>
          <p:cNvCxnSpPr>
            <a:cxnSpLocks/>
          </p:cNvCxnSpPr>
          <p:nvPr/>
        </p:nvCxnSpPr>
        <p:spPr>
          <a:xfrm>
            <a:off x="3221403" y="4673541"/>
            <a:ext cx="0" cy="1249776"/>
          </a:xfrm>
          <a:prstGeom prst="line">
            <a:avLst/>
          </a:prstGeom>
          <a:ln w="9525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29" name="Conector recto 2128">
            <a:extLst>
              <a:ext uri="{FF2B5EF4-FFF2-40B4-BE49-F238E27FC236}">
                <a16:creationId xmlns:a16="http://schemas.microsoft.com/office/drawing/2014/main" id="{785A9856-58B1-058A-BE63-BF6E775DDB3E}"/>
              </a:ext>
            </a:extLst>
          </p:cNvPr>
          <p:cNvCxnSpPr/>
          <p:nvPr/>
        </p:nvCxnSpPr>
        <p:spPr>
          <a:xfrm>
            <a:off x="9645063" y="2103120"/>
            <a:ext cx="0" cy="1198017"/>
          </a:xfrm>
          <a:prstGeom prst="line">
            <a:avLst/>
          </a:prstGeom>
          <a:ln w="9525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30" name="Conector recto 2129">
            <a:extLst>
              <a:ext uri="{FF2B5EF4-FFF2-40B4-BE49-F238E27FC236}">
                <a16:creationId xmlns:a16="http://schemas.microsoft.com/office/drawing/2014/main" id="{7EAD84B4-DB1B-FF83-209F-046046937EF3}"/>
              </a:ext>
            </a:extLst>
          </p:cNvPr>
          <p:cNvCxnSpPr>
            <a:cxnSpLocks/>
          </p:cNvCxnSpPr>
          <p:nvPr/>
        </p:nvCxnSpPr>
        <p:spPr>
          <a:xfrm>
            <a:off x="9700258" y="4665095"/>
            <a:ext cx="0" cy="1258222"/>
          </a:xfrm>
          <a:prstGeom prst="line">
            <a:avLst/>
          </a:prstGeom>
          <a:ln w="9525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39" name="CuadroTexto 2138">
            <a:extLst>
              <a:ext uri="{FF2B5EF4-FFF2-40B4-BE49-F238E27FC236}">
                <a16:creationId xmlns:a16="http://schemas.microsoft.com/office/drawing/2014/main" id="{537F34FA-E053-E6AF-F6A8-B9009E6C36D7}"/>
              </a:ext>
            </a:extLst>
          </p:cNvPr>
          <p:cNvSpPr txBox="1"/>
          <p:nvPr/>
        </p:nvSpPr>
        <p:spPr>
          <a:xfrm>
            <a:off x="668863" y="6032245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200" dirty="0"/>
              <a:t>Usuarios</a:t>
            </a:r>
          </a:p>
        </p:txBody>
      </p:sp>
    </p:spTree>
    <p:extLst>
      <p:ext uri="{BB962C8B-B14F-4D97-AF65-F5344CB8AC3E}">
        <p14:creationId xmlns:p14="http://schemas.microsoft.com/office/powerpoint/2010/main" val="403386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82985" y="299110"/>
            <a:ext cx="8374505" cy="946280"/>
          </a:xfrm>
        </p:spPr>
        <p:txBody>
          <a:bodyPr/>
          <a:lstStyle/>
          <a:p>
            <a:pPr algn="ctr"/>
            <a:r>
              <a:rPr lang="es-CL" dirty="0"/>
              <a:t>DISEÑO DE LA SOLUCIÓN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F8A4E53-3653-10C5-292E-AD10E993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23" y="5612610"/>
            <a:ext cx="1479646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58423BC-6ED4-22CB-0201-FFE294E32FEC}"/>
              </a:ext>
            </a:extLst>
          </p:cNvPr>
          <p:cNvSpPr txBox="1"/>
          <p:nvPr/>
        </p:nvSpPr>
        <p:spPr>
          <a:xfrm>
            <a:off x="1928543" y="1206450"/>
            <a:ext cx="887800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s-CL" sz="2800" dirty="0"/>
              <a:t>Diagrama de despliegue</a:t>
            </a:r>
          </a:p>
        </p:txBody>
      </p:sp>
      <p:pic>
        <p:nvPicPr>
          <p:cNvPr id="3" name="image22.jpg" descr="Diagrama&#10;&#10;Descripción generada automáticamente">
            <a:extLst>
              <a:ext uri="{FF2B5EF4-FFF2-40B4-BE49-F238E27FC236}">
                <a16:creationId xmlns:a16="http://schemas.microsoft.com/office/drawing/2014/main" id="{F71C09F1-ACAC-38F6-0BC5-BF9A81B6D23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6" t="4286" r="3500" b="1982"/>
          <a:stretch/>
        </p:blipFill>
        <p:spPr bwMode="auto">
          <a:xfrm>
            <a:off x="2387788" y="1647640"/>
            <a:ext cx="6869766" cy="4598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65342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60125" y="297234"/>
            <a:ext cx="8374505" cy="946280"/>
          </a:xfrm>
        </p:spPr>
        <p:txBody>
          <a:bodyPr/>
          <a:lstStyle/>
          <a:p>
            <a:r>
              <a:rPr lang="es-CL" dirty="0"/>
              <a:t>PLAN DE PRUEBAS.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F8A4E53-3653-10C5-292E-AD10E993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23" y="5612610"/>
            <a:ext cx="1479646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Imagen que contiene persona, hombre, corbata, celular&#10;&#10;Descripción generada automáticamente">
            <a:extLst>
              <a:ext uri="{FF2B5EF4-FFF2-40B4-BE49-F238E27FC236}">
                <a16:creationId xmlns:a16="http://schemas.microsoft.com/office/drawing/2014/main" id="{EBA832DE-0A09-3774-8531-AE09F53D78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63" y="2038653"/>
            <a:ext cx="4501160" cy="3001945"/>
          </a:xfrm>
          <a:prstGeom prst="rect">
            <a:avLst/>
          </a:prstGeo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02C96A64-0847-BDB9-7773-51ECCAB5A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2040" y="1815525"/>
            <a:ext cx="11064329" cy="4420381"/>
          </a:xfrm>
        </p:spPr>
        <p:txBody>
          <a:bodyPr/>
          <a:lstStyle/>
          <a:p>
            <a:r>
              <a:rPr lang="es-CL" dirty="0"/>
              <a:t>Tipo De Pruebas.</a:t>
            </a:r>
          </a:p>
          <a:p>
            <a:endParaRPr lang="es-CL" dirty="0"/>
          </a:p>
        </p:txBody>
      </p:sp>
      <p:sp>
        <p:nvSpPr>
          <p:cNvPr id="9" name="Flecha: curvada hacia arriba 8">
            <a:extLst>
              <a:ext uri="{FF2B5EF4-FFF2-40B4-BE49-F238E27FC236}">
                <a16:creationId xmlns:a16="http://schemas.microsoft.com/office/drawing/2014/main" id="{B3B3A3E8-70EB-776F-15DD-AD6906F5F772}"/>
              </a:ext>
            </a:extLst>
          </p:cNvPr>
          <p:cNvSpPr/>
          <p:nvPr/>
        </p:nvSpPr>
        <p:spPr>
          <a:xfrm>
            <a:off x="1247650" y="4417965"/>
            <a:ext cx="3604268" cy="167631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2" name="Flecha: curvada hacia arriba 11">
            <a:extLst>
              <a:ext uri="{FF2B5EF4-FFF2-40B4-BE49-F238E27FC236}">
                <a16:creationId xmlns:a16="http://schemas.microsoft.com/office/drawing/2014/main" id="{693EC650-8000-3808-3100-259135B9C7D6}"/>
              </a:ext>
            </a:extLst>
          </p:cNvPr>
          <p:cNvSpPr/>
          <p:nvPr/>
        </p:nvSpPr>
        <p:spPr>
          <a:xfrm rot="10800000">
            <a:off x="979715" y="2440035"/>
            <a:ext cx="3726086" cy="153013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B314F68-E393-037B-5B4B-3DD36EE63EB8}"/>
              </a:ext>
            </a:extLst>
          </p:cNvPr>
          <p:cNvSpPr txBox="1"/>
          <p:nvPr/>
        </p:nvSpPr>
        <p:spPr>
          <a:xfrm>
            <a:off x="1988477" y="3524252"/>
            <a:ext cx="1930380" cy="99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CL" sz="2800" dirty="0"/>
              <a:t>    </a:t>
            </a:r>
            <a:r>
              <a:rPr lang="es-CL" sz="2800" dirty="0" err="1"/>
              <a:t>Testing</a:t>
            </a:r>
            <a:r>
              <a:rPr lang="es-CL" sz="2800" dirty="0"/>
              <a:t>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s-CL" sz="2800" dirty="0"/>
              <a:t>  Continuo</a:t>
            </a:r>
          </a:p>
        </p:txBody>
      </p:sp>
    </p:spTree>
    <p:extLst>
      <p:ext uri="{BB962C8B-B14F-4D97-AF65-F5344CB8AC3E}">
        <p14:creationId xmlns:p14="http://schemas.microsoft.com/office/powerpoint/2010/main" val="1901361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82985" y="299110"/>
            <a:ext cx="8374505" cy="946280"/>
          </a:xfrm>
        </p:spPr>
        <p:txBody>
          <a:bodyPr/>
          <a:lstStyle/>
          <a:p>
            <a:r>
              <a:rPr lang="es-CL" dirty="0"/>
              <a:t>EVIDENCIAS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F8A4E53-3653-10C5-292E-AD10E993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23" y="5612610"/>
            <a:ext cx="1479646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Tesis   HD 720p">
            <a:hlinkClick r:id="" action="ppaction://media"/>
            <a:extLst>
              <a:ext uri="{FF2B5EF4-FFF2-40B4-BE49-F238E27FC236}">
                <a16:creationId xmlns:a16="http://schemas.microsoft.com/office/drawing/2014/main" id="{E7DDF2A9-95DE-D4AA-EE28-1835D96760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1525" y="1251201"/>
            <a:ext cx="10774844" cy="51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4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82985" y="299110"/>
            <a:ext cx="8374505" cy="946280"/>
          </a:xfrm>
        </p:spPr>
        <p:txBody>
          <a:bodyPr/>
          <a:lstStyle/>
          <a:p>
            <a:r>
              <a:rPr lang="es-CL" dirty="0"/>
              <a:t>EVIDENCIAS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F8A4E53-3653-10C5-292E-AD10E993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23" y="5612610"/>
            <a:ext cx="1479646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nterfaz de usuario gráfica, Mapa&#10;&#10;Descripción generada automáticamente">
            <a:extLst>
              <a:ext uri="{FF2B5EF4-FFF2-40B4-BE49-F238E27FC236}">
                <a16:creationId xmlns:a16="http://schemas.microsoft.com/office/drawing/2014/main" id="{92E72962-2252-753F-9407-859227210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10" y="1245390"/>
            <a:ext cx="8868405" cy="511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30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82985" y="299110"/>
            <a:ext cx="8374505" cy="946280"/>
          </a:xfrm>
        </p:spPr>
        <p:txBody>
          <a:bodyPr/>
          <a:lstStyle/>
          <a:p>
            <a:r>
              <a:rPr lang="es-CL" dirty="0"/>
              <a:t>EVIDENCIAS</a:t>
            </a:r>
          </a:p>
        </p:txBody>
      </p:sp>
      <p:pic>
        <p:nvPicPr>
          <p:cNvPr id="7" name="Marcador de contenido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BEEF442-DE94-182E-5EE0-1AE0FD7516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9" y="1183111"/>
            <a:ext cx="7305675" cy="5123207"/>
          </a:xfr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F8A4E53-3653-10C5-292E-AD10E993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23" y="5612610"/>
            <a:ext cx="1479646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696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82985" y="299110"/>
            <a:ext cx="8374505" cy="946280"/>
          </a:xfrm>
        </p:spPr>
        <p:txBody>
          <a:bodyPr/>
          <a:lstStyle/>
          <a:p>
            <a:pPr algn="ctr"/>
            <a:r>
              <a:rPr lang="es-CL" dirty="0"/>
              <a:t>CONCLUSIONES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4"/>
          </p:nvPr>
        </p:nvSpPr>
        <p:spPr>
          <a:xfrm>
            <a:off x="816083" y="1593563"/>
            <a:ext cx="10433807" cy="36708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CL" dirty="0"/>
              <a:t>Proyecto terminado en el tiempo determinado.</a:t>
            </a:r>
          </a:p>
          <a:p>
            <a:r>
              <a:rPr lang="es-CL" dirty="0"/>
              <a:t>Implementación del proyecto en stand-</a:t>
            </a:r>
            <a:r>
              <a:rPr lang="es-CL" dirty="0" err="1"/>
              <a:t>by</a:t>
            </a:r>
            <a:r>
              <a:rPr lang="es-CL" dirty="0"/>
              <a:t> .</a:t>
            </a:r>
          </a:p>
          <a:p>
            <a:r>
              <a:rPr lang="es-CL" dirty="0"/>
              <a:t>Proyecto presentado y cliente satisfecho respecto de funcionalidades.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F8A4E53-3653-10C5-292E-AD10E993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23" y="5612610"/>
            <a:ext cx="1479646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158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69AA194-972B-3844-A7E9-40985981B61F}"/>
              </a:ext>
            </a:extLst>
          </p:cNvPr>
          <p:cNvSpPr txBox="1">
            <a:spLocks/>
          </p:cNvSpPr>
          <p:nvPr/>
        </p:nvSpPr>
        <p:spPr>
          <a:xfrm>
            <a:off x="3352800" y="2114666"/>
            <a:ext cx="516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L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1916599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64270" y="490000"/>
            <a:ext cx="8374505" cy="946280"/>
          </a:xfrm>
        </p:spPr>
        <p:txBody>
          <a:bodyPr/>
          <a:lstStyle/>
          <a:p>
            <a:pPr algn="ctr"/>
            <a:r>
              <a:rPr lang="es-CL" dirty="0"/>
              <a:t>CLIENTE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4"/>
          </p:nvPr>
        </p:nvSpPr>
        <p:spPr>
          <a:xfrm>
            <a:off x="879096" y="1804134"/>
            <a:ext cx="10433807" cy="36708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CL" dirty="0"/>
              <a:t>Cliente: Departamento De Seguridad Ciudadana De Algarrobo .</a:t>
            </a:r>
          </a:p>
          <a:p>
            <a:r>
              <a:rPr lang="es-CL" dirty="0"/>
              <a:t>Historia</a:t>
            </a:r>
            <a:br>
              <a:rPr lang="es-CL" dirty="0"/>
            </a:br>
            <a:endParaRPr lang="es-CL" dirty="0"/>
          </a:p>
          <a:p>
            <a:pPr marL="0" indent="0">
              <a:buNone/>
            </a:pPr>
            <a:r>
              <a:rPr lang="es-CL" dirty="0"/>
              <a:t>		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F8A4E53-3653-10C5-292E-AD10E993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23" y="5612610"/>
            <a:ext cx="1479646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504891E-CCC9-EF15-6FCC-55E779EDE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70" y="3118018"/>
            <a:ext cx="6594924" cy="201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54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53129" y="448235"/>
            <a:ext cx="8605660" cy="1261330"/>
          </a:xfrm>
        </p:spPr>
        <p:txBody>
          <a:bodyPr/>
          <a:lstStyle/>
          <a:p>
            <a:pPr algn="ctr"/>
            <a:r>
              <a:rPr lang="es-CL" dirty="0"/>
              <a:t>SOLUCIÓN A LA PROBLEMÁTICA O NECESIDAD.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F8A4E53-3653-10C5-292E-AD10E993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23" y="5612610"/>
            <a:ext cx="1479646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9">
            <a:extLst>
              <a:ext uri="{FF2B5EF4-FFF2-40B4-BE49-F238E27FC236}">
                <a16:creationId xmlns:a16="http://schemas.microsoft.com/office/drawing/2014/main" id="{78903815-C3EA-C2BB-71BB-15EF9D2DF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25" name="Rectangle 41">
            <a:extLst>
              <a:ext uri="{FF2B5EF4-FFF2-40B4-BE49-F238E27FC236}">
                <a16:creationId xmlns:a16="http://schemas.microsoft.com/office/drawing/2014/main" id="{2337C97C-8F79-7F6E-3918-40E4E6DD8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086DF9E4-BABA-ECDB-BDD8-F4F0C238B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645" y="1919450"/>
            <a:ext cx="4918710" cy="36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7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75108" y="455497"/>
            <a:ext cx="8374505" cy="946280"/>
          </a:xfrm>
        </p:spPr>
        <p:txBody>
          <a:bodyPr/>
          <a:lstStyle/>
          <a:p>
            <a:pPr algn="ctr"/>
            <a:r>
              <a:rPr lang="es-CL" dirty="0"/>
              <a:t>OBJETIVOS.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4"/>
          </p:nvPr>
        </p:nvSpPr>
        <p:spPr>
          <a:xfrm>
            <a:off x="816083" y="1939635"/>
            <a:ext cx="10433807" cy="33248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CL" dirty="0"/>
              <a:t>Objetivo General.</a:t>
            </a:r>
          </a:p>
          <a:p>
            <a:pPr>
              <a:buFontTx/>
              <a:buChar char="-"/>
            </a:pPr>
            <a:r>
              <a:rPr lang="es-CL" sz="2200" dirty="0">
                <a:effectLst/>
                <a:ea typeface="Times New Roman" panose="02020603050405020304" pitchFamily="18" charset="0"/>
              </a:rPr>
              <a:t>Analizar, diseñar, construir e implementar un software en tecnología web y Móvil para la gestión de incidencias, con lo que sé agregara tecnología al área de seguridad ciudadana de la municipalidad de algarrobo.</a:t>
            </a:r>
            <a:endParaRPr lang="es-CL" sz="2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F8A4E53-3653-10C5-292E-AD10E993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23" y="5612610"/>
            <a:ext cx="1479646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persona, hombre, interior, frente&#10;&#10;Descripción generada automáticamente">
            <a:extLst>
              <a:ext uri="{FF2B5EF4-FFF2-40B4-BE49-F238E27FC236}">
                <a16:creationId xmlns:a16="http://schemas.microsoft.com/office/drawing/2014/main" id="{6AC580AB-5113-24A3-3B73-4D47327458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1" y="3602035"/>
            <a:ext cx="4036483" cy="269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80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75108" y="455497"/>
            <a:ext cx="8374505" cy="946280"/>
          </a:xfrm>
        </p:spPr>
        <p:txBody>
          <a:bodyPr/>
          <a:lstStyle/>
          <a:p>
            <a:pPr algn="ctr"/>
            <a:r>
              <a:rPr lang="es-CL" dirty="0"/>
              <a:t>RIESGOS.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F8A4E53-3653-10C5-292E-AD10E993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23" y="5612610"/>
            <a:ext cx="1479646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a 9">
            <a:extLst>
              <a:ext uri="{FF2B5EF4-FFF2-40B4-BE49-F238E27FC236}">
                <a16:creationId xmlns:a16="http://schemas.microsoft.com/office/drawing/2014/main" id="{F51815EE-45F5-A20B-AF6D-8F18DC6DD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421133"/>
              </p:ext>
            </p:extLst>
          </p:nvPr>
        </p:nvGraphicFramePr>
        <p:xfrm>
          <a:off x="1861762" y="2479912"/>
          <a:ext cx="8468476" cy="28041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117119">
                  <a:extLst>
                    <a:ext uri="{9D8B030D-6E8A-4147-A177-3AD203B41FA5}">
                      <a16:colId xmlns:a16="http://schemas.microsoft.com/office/drawing/2014/main" val="3058985005"/>
                    </a:ext>
                  </a:extLst>
                </a:gridCol>
                <a:gridCol w="2117119">
                  <a:extLst>
                    <a:ext uri="{9D8B030D-6E8A-4147-A177-3AD203B41FA5}">
                      <a16:colId xmlns:a16="http://schemas.microsoft.com/office/drawing/2014/main" val="2042567530"/>
                    </a:ext>
                  </a:extLst>
                </a:gridCol>
                <a:gridCol w="2117119">
                  <a:extLst>
                    <a:ext uri="{9D8B030D-6E8A-4147-A177-3AD203B41FA5}">
                      <a16:colId xmlns:a16="http://schemas.microsoft.com/office/drawing/2014/main" val="2807653026"/>
                    </a:ext>
                  </a:extLst>
                </a:gridCol>
                <a:gridCol w="2117119">
                  <a:extLst>
                    <a:ext uri="{9D8B030D-6E8A-4147-A177-3AD203B41FA5}">
                      <a16:colId xmlns:a16="http://schemas.microsoft.com/office/drawing/2014/main" val="2846666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000" dirty="0"/>
                        <a:t>RIESGOS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dirty="0"/>
                        <a:t>POSIBILIDAD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dirty="0"/>
                        <a:t>IMPACTO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dirty="0"/>
                        <a:t>INDICADOR DE RIESGO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779158"/>
                  </a:ext>
                </a:extLst>
              </a:tr>
              <a:tr h="462134">
                <a:tc>
                  <a:txBody>
                    <a:bodyPr/>
                    <a:lstStyle/>
                    <a:p>
                      <a:pPr algn="ctr"/>
                      <a:r>
                        <a:rPr lang="es-CL" sz="2000" dirty="0"/>
                        <a:t>Implementación BackOffice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dirty="0"/>
                        <a:t>Alta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dirty="0"/>
                        <a:t>Alta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dirty="0"/>
                        <a:t>Urgente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545215"/>
                  </a:ext>
                </a:extLst>
              </a:tr>
              <a:tr h="403562">
                <a:tc>
                  <a:txBody>
                    <a:bodyPr/>
                    <a:lstStyle/>
                    <a:p>
                      <a:pPr algn="ctr"/>
                      <a:r>
                        <a:rPr lang="es-CL" sz="2000" dirty="0"/>
                        <a:t>Mapa De Incidentes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dirty="0"/>
                        <a:t>Alta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dirty="0"/>
                        <a:t>Alta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dirty="0"/>
                        <a:t>Urgente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292940"/>
                  </a:ext>
                </a:extLst>
              </a:tr>
              <a:tr h="403562">
                <a:tc>
                  <a:txBody>
                    <a:bodyPr/>
                    <a:lstStyle/>
                    <a:p>
                      <a:pPr algn="ctr"/>
                      <a:r>
                        <a:rPr lang="es-CL" sz="2000" dirty="0"/>
                        <a:t>Generación base APP Mobile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dirty="0"/>
                        <a:t>Alta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dirty="0"/>
                        <a:t>Alta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dirty="0"/>
                        <a:t>Urgente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924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898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55276" y="993355"/>
            <a:ext cx="8374505" cy="946280"/>
          </a:xfrm>
        </p:spPr>
        <p:txBody>
          <a:bodyPr/>
          <a:lstStyle/>
          <a:p>
            <a:r>
              <a:rPr lang="es-CL" dirty="0"/>
              <a:t>ALCANCE, EXCLUSIONES, FACTORES CRÍTICOS DE ÉXITO.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4"/>
          </p:nvPr>
        </p:nvSpPr>
        <p:spPr>
          <a:xfrm>
            <a:off x="746810" y="2287808"/>
            <a:ext cx="10433807" cy="39301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CL" sz="2200" dirty="0"/>
              <a:t>Alcance del proyecto.</a:t>
            </a:r>
          </a:p>
          <a:p>
            <a:r>
              <a:rPr lang="es-CL" sz="2200" dirty="0"/>
              <a:t>Exclusiones.</a:t>
            </a:r>
          </a:p>
          <a:p>
            <a:pPr>
              <a:buFontTx/>
              <a:buChar char="-"/>
            </a:pPr>
            <a:r>
              <a:rPr lang="es-CL" sz="2200" dirty="0"/>
              <a:t>Manuales.</a:t>
            </a:r>
          </a:p>
          <a:p>
            <a:pPr>
              <a:buFontTx/>
              <a:buChar char="-"/>
            </a:pPr>
            <a:r>
              <a:rPr lang="es-CL" sz="2200" dirty="0"/>
              <a:t>Reportes.</a:t>
            </a:r>
          </a:p>
          <a:p>
            <a:r>
              <a:rPr lang="es-CL" sz="2200" dirty="0"/>
              <a:t>Factores Críticos:</a:t>
            </a:r>
          </a:p>
          <a:p>
            <a:pPr>
              <a:buFontTx/>
              <a:buChar char="-"/>
            </a:pPr>
            <a:r>
              <a:rPr lang="es-CL" sz="2200" dirty="0"/>
              <a:t>Disponibilidad De Plataformas.</a:t>
            </a:r>
          </a:p>
          <a:p>
            <a:pPr>
              <a:buFontTx/>
              <a:buChar char="-"/>
            </a:pPr>
            <a:endParaRPr lang="es-CL" dirty="0"/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F8A4E53-3653-10C5-292E-AD10E993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23" y="5612610"/>
            <a:ext cx="1479646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Imagen que contiene persona, mujer, computadora, joven&#10;&#10;Descripción generada automáticamente">
            <a:extLst>
              <a:ext uri="{FF2B5EF4-FFF2-40B4-BE49-F238E27FC236}">
                <a16:creationId xmlns:a16="http://schemas.microsoft.com/office/drawing/2014/main" id="{A6E0060A-FFCC-6C4F-AD57-DB828790E4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74" y="2466845"/>
            <a:ext cx="4316027" cy="287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4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82985" y="299110"/>
            <a:ext cx="8374505" cy="946280"/>
          </a:xfrm>
        </p:spPr>
        <p:txBody>
          <a:bodyPr/>
          <a:lstStyle/>
          <a:p>
            <a:pPr algn="ctr"/>
            <a:r>
              <a:rPr lang="es-CL" dirty="0"/>
              <a:t>METODOLOGÍA DE DESARROLLO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4"/>
          </p:nvPr>
        </p:nvSpPr>
        <p:spPr>
          <a:xfrm>
            <a:off x="787134" y="1607534"/>
            <a:ext cx="10433807" cy="363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CL" dirty="0"/>
              <a:t>Metodología Ágil Scrum.</a:t>
            </a:r>
          </a:p>
          <a:p>
            <a:pPr>
              <a:buFontTx/>
              <a:buChar char="-"/>
            </a:pPr>
            <a:r>
              <a:rPr lang="es-CL" dirty="0"/>
              <a:t>Características.</a:t>
            </a:r>
          </a:p>
          <a:p>
            <a:pPr>
              <a:buFontTx/>
              <a:buChar char="-"/>
            </a:pPr>
            <a:r>
              <a:rPr lang="es-CL" dirty="0"/>
              <a:t>Equipo.</a:t>
            </a:r>
          </a:p>
          <a:p>
            <a:pPr marL="0" indent="0">
              <a:buNone/>
            </a:pPr>
            <a:r>
              <a:rPr lang="es-CL" dirty="0"/>
              <a:t>	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F8A4E53-3653-10C5-292E-AD10E993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23" y="5612610"/>
            <a:ext cx="1479646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C50936C-EAEA-7D36-57CD-C3BBA6D05F9E}"/>
              </a:ext>
            </a:extLst>
          </p:cNvPr>
          <p:cNvSpPr/>
          <p:nvPr/>
        </p:nvSpPr>
        <p:spPr>
          <a:xfrm>
            <a:off x="810424" y="4978640"/>
            <a:ext cx="494676" cy="4497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A1E5636-ABB7-2F82-6CE1-E334C13B5042}"/>
              </a:ext>
            </a:extLst>
          </p:cNvPr>
          <p:cNvSpPr/>
          <p:nvPr/>
        </p:nvSpPr>
        <p:spPr>
          <a:xfrm>
            <a:off x="1320012" y="4978641"/>
            <a:ext cx="494676" cy="4497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2E3D75D-0B7B-4FF7-5FA5-E513C4181C06}"/>
              </a:ext>
            </a:extLst>
          </p:cNvPr>
          <p:cNvSpPr/>
          <p:nvPr/>
        </p:nvSpPr>
        <p:spPr>
          <a:xfrm>
            <a:off x="2821503" y="5018683"/>
            <a:ext cx="494676" cy="4497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ADE3406-92D5-AC45-25A9-42CA3FD34591}"/>
              </a:ext>
            </a:extLst>
          </p:cNvPr>
          <p:cNvSpPr/>
          <p:nvPr/>
        </p:nvSpPr>
        <p:spPr>
          <a:xfrm>
            <a:off x="3326119" y="5018682"/>
            <a:ext cx="494676" cy="4497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7CA89D1-B745-CDF3-0D26-A5AAF4E4DF7A}"/>
              </a:ext>
            </a:extLst>
          </p:cNvPr>
          <p:cNvSpPr/>
          <p:nvPr/>
        </p:nvSpPr>
        <p:spPr>
          <a:xfrm>
            <a:off x="3818644" y="5018682"/>
            <a:ext cx="494676" cy="4497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6E86A6A-B1B4-51F4-31F4-7CB5D0F2C891}"/>
              </a:ext>
            </a:extLst>
          </p:cNvPr>
          <p:cNvSpPr/>
          <p:nvPr/>
        </p:nvSpPr>
        <p:spPr>
          <a:xfrm>
            <a:off x="8394317" y="5058727"/>
            <a:ext cx="494676" cy="4497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BC13576-D749-B315-E173-4E6B255E44B0}"/>
              </a:ext>
            </a:extLst>
          </p:cNvPr>
          <p:cNvSpPr/>
          <p:nvPr/>
        </p:nvSpPr>
        <p:spPr>
          <a:xfrm>
            <a:off x="8899532" y="5058727"/>
            <a:ext cx="494676" cy="4497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150C52B-0F54-08B8-A1BB-75976E0F06D1}"/>
              </a:ext>
            </a:extLst>
          </p:cNvPr>
          <p:cNvSpPr/>
          <p:nvPr/>
        </p:nvSpPr>
        <p:spPr>
          <a:xfrm>
            <a:off x="9404747" y="5058727"/>
            <a:ext cx="494676" cy="4497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F43AB26D-C013-73F1-8A79-D7B82A1A5C90}"/>
              </a:ext>
            </a:extLst>
          </p:cNvPr>
          <p:cNvSpPr/>
          <p:nvPr/>
        </p:nvSpPr>
        <p:spPr>
          <a:xfrm>
            <a:off x="1943844" y="4978641"/>
            <a:ext cx="699709" cy="529791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6E33E40-C1B0-37C5-6FC2-219B2D3106C7}"/>
              </a:ext>
            </a:extLst>
          </p:cNvPr>
          <p:cNvSpPr/>
          <p:nvPr/>
        </p:nvSpPr>
        <p:spPr>
          <a:xfrm>
            <a:off x="4394194" y="5018682"/>
            <a:ext cx="1517244" cy="45780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Flecha: curvada hacia arriba 19">
            <a:extLst>
              <a:ext uri="{FF2B5EF4-FFF2-40B4-BE49-F238E27FC236}">
                <a16:creationId xmlns:a16="http://schemas.microsoft.com/office/drawing/2014/main" id="{2717D7BF-9720-A223-D5C1-1D2FDF0FA798}"/>
              </a:ext>
            </a:extLst>
          </p:cNvPr>
          <p:cNvSpPr/>
          <p:nvPr/>
        </p:nvSpPr>
        <p:spPr>
          <a:xfrm rot="16200000">
            <a:off x="5417977" y="2812488"/>
            <a:ext cx="3168000" cy="2160000"/>
          </a:xfrm>
          <a:prstGeom prst="curvedUpArrow">
            <a:avLst>
              <a:gd name="adj1" fmla="val 21402"/>
              <a:gd name="adj2" fmla="val 51692"/>
              <a:gd name="adj3" fmla="val 55772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A3E0280-ADB6-993C-3071-3E5FA7A8F8EA}"/>
              </a:ext>
            </a:extLst>
          </p:cNvPr>
          <p:cNvSpPr/>
          <p:nvPr/>
        </p:nvSpPr>
        <p:spPr>
          <a:xfrm>
            <a:off x="810194" y="4528936"/>
            <a:ext cx="499279" cy="4497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82253B1-5355-247A-F0B6-DCC220005961}"/>
              </a:ext>
            </a:extLst>
          </p:cNvPr>
          <p:cNvSpPr/>
          <p:nvPr/>
        </p:nvSpPr>
        <p:spPr>
          <a:xfrm>
            <a:off x="1320012" y="4529938"/>
            <a:ext cx="494676" cy="4497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C04607C-FBB8-4738-B20B-8B74C7010E6C}"/>
              </a:ext>
            </a:extLst>
          </p:cNvPr>
          <p:cNvSpPr txBox="1"/>
          <p:nvPr/>
        </p:nvSpPr>
        <p:spPr>
          <a:xfrm>
            <a:off x="720259" y="4139986"/>
            <a:ext cx="169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err="1"/>
              <a:t>Product</a:t>
            </a:r>
            <a:r>
              <a:rPr lang="es-CL" dirty="0"/>
              <a:t> Backlog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6561846-DAA4-C8F7-9940-73852F8C75E0}"/>
              </a:ext>
            </a:extLst>
          </p:cNvPr>
          <p:cNvSpPr txBox="1"/>
          <p:nvPr/>
        </p:nvSpPr>
        <p:spPr>
          <a:xfrm>
            <a:off x="2844625" y="5574799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Spring Backlog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8B3FFED-A515-438C-F551-96E5BC99FEC0}"/>
              </a:ext>
            </a:extLst>
          </p:cNvPr>
          <p:cNvSpPr txBox="1"/>
          <p:nvPr/>
        </p:nvSpPr>
        <p:spPr>
          <a:xfrm>
            <a:off x="5391335" y="4015154"/>
            <a:ext cx="1771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Sprint </a:t>
            </a:r>
          </a:p>
          <a:p>
            <a:r>
              <a:rPr lang="es-CL" dirty="0"/>
              <a:t>1 - 4 Semanas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D5E06734-92C0-76E2-CFB5-D9AA62496597}"/>
              </a:ext>
            </a:extLst>
          </p:cNvPr>
          <p:cNvSpPr/>
          <p:nvPr/>
        </p:nvSpPr>
        <p:spPr>
          <a:xfrm>
            <a:off x="8393656" y="4609022"/>
            <a:ext cx="494676" cy="4497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6654D55-ABD2-DA58-A8F0-787209124DA5}"/>
              </a:ext>
            </a:extLst>
          </p:cNvPr>
          <p:cNvSpPr/>
          <p:nvPr/>
        </p:nvSpPr>
        <p:spPr>
          <a:xfrm>
            <a:off x="8899532" y="4609021"/>
            <a:ext cx="494676" cy="4497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A68547E-CBF0-7372-207E-324CC1459172}"/>
              </a:ext>
            </a:extLst>
          </p:cNvPr>
          <p:cNvSpPr/>
          <p:nvPr/>
        </p:nvSpPr>
        <p:spPr>
          <a:xfrm>
            <a:off x="9404747" y="4609020"/>
            <a:ext cx="494676" cy="4497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11F61B7-9B11-4CB1-CC78-C3D77439AB28}"/>
              </a:ext>
            </a:extLst>
          </p:cNvPr>
          <p:cNvSpPr txBox="1"/>
          <p:nvPr/>
        </p:nvSpPr>
        <p:spPr>
          <a:xfrm>
            <a:off x="8281704" y="4159604"/>
            <a:ext cx="2524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Incremento del producto</a:t>
            </a:r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8F96E70-CBE0-92DC-A763-30D5B69E6AB4}"/>
              </a:ext>
            </a:extLst>
          </p:cNvPr>
          <p:cNvSpPr/>
          <p:nvPr/>
        </p:nvSpPr>
        <p:spPr>
          <a:xfrm>
            <a:off x="5941263" y="4808220"/>
            <a:ext cx="2393771" cy="891540"/>
          </a:xfrm>
          <a:prstGeom prst="rightArrow">
            <a:avLst/>
          </a:prstGeom>
          <a:solidFill>
            <a:srgbClr val="0025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5395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82985" y="299110"/>
            <a:ext cx="8374505" cy="946280"/>
          </a:xfrm>
        </p:spPr>
        <p:txBody>
          <a:bodyPr/>
          <a:lstStyle/>
          <a:p>
            <a:r>
              <a:rPr lang="es-CL" dirty="0"/>
              <a:t>Herramienta de gestión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4"/>
          </p:nvPr>
        </p:nvSpPr>
        <p:spPr>
          <a:xfrm>
            <a:off x="973317" y="1233053"/>
            <a:ext cx="10433807" cy="363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s-CL" b="1" dirty="0"/>
              <a:t>Sprint 1</a:t>
            </a:r>
          </a:p>
          <a:p>
            <a:pPr marL="0" indent="0">
              <a:buNone/>
            </a:pPr>
            <a:r>
              <a:rPr lang="es-CL" dirty="0"/>
              <a:t>	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F8A4E53-3653-10C5-292E-AD10E993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23" y="5612610"/>
            <a:ext cx="1479646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DAC4EB-AF15-2D92-6E55-DC24A5E76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31" y="1632274"/>
            <a:ext cx="8850794" cy="46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1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82985" y="299110"/>
            <a:ext cx="8374505" cy="946280"/>
          </a:xfrm>
        </p:spPr>
        <p:txBody>
          <a:bodyPr/>
          <a:lstStyle/>
          <a:p>
            <a:r>
              <a:rPr lang="es-CL" dirty="0"/>
              <a:t>Herramienta de gestión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4"/>
          </p:nvPr>
        </p:nvSpPr>
        <p:spPr>
          <a:xfrm>
            <a:off x="973317" y="1233053"/>
            <a:ext cx="10433807" cy="363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s-CL" b="1" dirty="0"/>
              <a:t>Sprint 2</a:t>
            </a:r>
          </a:p>
          <a:p>
            <a:pPr marL="0" indent="0">
              <a:buNone/>
            </a:pPr>
            <a:r>
              <a:rPr lang="es-CL" dirty="0"/>
              <a:t>	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F8A4E53-3653-10C5-292E-AD10E993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723" y="5612610"/>
            <a:ext cx="1479646" cy="4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925C8C1-3765-AAE4-08BE-6E632861013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316" y="1598969"/>
            <a:ext cx="9018409" cy="48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476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3C31CE60-AD26-4E54-B263-4100589EED81}" vid="{DDACBB36-2E42-411F-9E1C-F35D010DBA0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BD70F66F19AB4FB8F472AFAD3BB187" ma:contentTypeVersion="9" ma:contentTypeDescription="Create a new document." ma:contentTypeScope="" ma:versionID="c87932c0e83058ae6c8434c212343bff">
  <xsd:schema xmlns:xsd="http://www.w3.org/2001/XMLSchema" xmlns:xs="http://www.w3.org/2001/XMLSchema" xmlns:p="http://schemas.microsoft.com/office/2006/metadata/properties" xmlns:ns2="b0d35381-fac3-4049-8b9b-9755d79c3ae4" targetNamespace="http://schemas.microsoft.com/office/2006/metadata/properties" ma:root="true" ma:fieldsID="e4f7279b11dbd2e5e6295586825a3adc" ns2:_="">
    <xsd:import namespace="b0d35381-fac3-4049-8b9b-9755d79c3a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d35381-fac3-4049-8b9b-9755d79c3a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B323CA-B870-4125-A855-6B0C773EEE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BB2F9B-45FA-42C3-B3D8-E3D73C5419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d35381-fac3-4049-8b9b-9755d79c3a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728A8C-6E61-473C-B4B3-CF8344026B9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31637</TotalTime>
  <Words>265</Words>
  <Application>Microsoft Office PowerPoint</Application>
  <PresentationFormat>Panorámica</PresentationFormat>
  <Paragraphs>92</Paragraphs>
  <Slides>19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de Office</vt:lpstr>
      <vt:lpstr>VisionConnect.</vt:lpstr>
      <vt:lpstr>CLIENTE</vt:lpstr>
      <vt:lpstr>SOLUCIÓN A LA PROBLEMÁTICA O NECESIDAD.</vt:lpstr>
      <vt:lpstr>OBJETIVOS.</vt:lpstr>
      <vt:lpstr>RIESGOS.</vt:lpstr>
      <vt:lpstr>ALCANCE, EXCLUSIONES, FACTORES CRÍTICOS DE ÉXITO.</vt:lpstr>
      <vt:lpstr>METODOLOGÍA DE DESARROLLO</vt:lpstr>
      <vt:lpstr>Herramienta de gestión </vt:lpstr>
      <vt:lpstr>Herramienta de gestión </vt:lpstr>
      <vt:lpstr>Herramienta de gestión </vt:lpstr>
      <vt:lpstr>HERRAMIENTA DE GESTIÓN</vt:lpstr>
      <vt:lpstr>ARQUITECTURA DE DESARROLLO</vt:lpstr>
      <vt:lpstr>DISEÑO DE LA SOLUCIÓN</vt:lpstr>
      <vt:lpstr>PLAN DE PRUEBAS.</vt:lpstr>
      <vt:lpstr>EVIDENCIAS</vt:lpstr>
      <vt:lpstr>EVIDENCIAS</vt:lpstr>
      <vt:lpstr>EVIDENCIAS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ARON ZAPATA</cp:lastModifiedBy>
  <cp:revision>215</cp:revision>
  <dcterms:created xsi:type="dcterms:W3CDTF">2021-05-08T00:28:52Z</dcterms:created>
  <dcterms:modified xsi:type="dcterms:W3CDTF">2022-12-07T21:36:03Z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0x010100E1BD70F66F19AB4FB8F472AFAD3BB187</vt:lpwstr>
  </property>
</Properties>
</file>